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10176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62dab852f2339065b1e8d4d#tid=663999ce748a190009dd90c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2025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5202936" cy="56692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人教版  必修第三册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8458d7af0?sp=1&amp;pid=a4a1b9410&amp;color=0,0,0&amp;vtp=1&amp;bt=1&amp;bbb=1"/>
              <p:cNvSpPr/>
              <p:nvPr/>
            </p:nvSpPr>
            <p:spPr>
              <a:xfrm>
                <a:off x="612648" y="468000"/>
                <a:ext cx="10963656" cy="38066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.螺旋测微器的读数原理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（1）构造及原理:如图所示，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G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是锁紧装置，螺旋测微器的测砧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A和固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定刻度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B固定在尺架C上，可动刻度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E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、旋钮D、微调旋钮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D</m:t>
                    </m:r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′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是与测微螺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F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连在一起的，并通过精密螺纹套在B上，精密螺纹的螺距是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0.5</m:t>
                    </m:r>
                    <m:r>
                      <m:rPr>
                        <m:nor/>
                      </m:rP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mm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即旋钮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D每转一周，测微螺杆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F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前进或后退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0.5</m:t>
                    </m:r>
                    <m:r>
                      <m:rPr>
                        <m:nor/>
                      </m:rP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mm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，可动刻度分成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50等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份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，每一等份表示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0.01</m:t>
                    </m:r>
                    <m:r>
                      <m:rPr>
                        <m:nor/>
                      </m:rP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mm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P_4_BD#8458d7af0?sp=1&amp;pid=a4a1b941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3806635"/>
              </a:xfrm>
              <a:prstGeom prst="rect">
                <a:avLst/>
              </a:prstGeom>
              <a:blipFill>
                <a:blip r:embed="rId3"/>
                <a:stretch>
                  <a:fillRect l="-2002" r="-3838" b="-54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8458d7af0?pid=a4a1b9410&amp;color=0,0,0&amp;mp=1&amp;vtp=1&amp;bt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50008" y="468000"/>
            <a:ext cx="7498080" cy="3602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8458d7af0?sp=1&amp;pid=a4a1b9410&amp;color=0,0,0&amp;vtp=1&amp;bt=1&amp;bbb=1&amp;hb=1"/>
              <p:cNvSpPr/>
              <p:nvPr/>
            </p:nvSpPr>
            <p:spPr>
              <a:xfrm>
                <a:off x="612648" y="466344"/>
                <a:ext cx="10963656" cy="57497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（2）使用方法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校零位：测量前使测微螺杆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F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和测砧A并拢，可动刻度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的左边沿与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固定刻度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B的零刻度线对齐，否则应加以修正。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测量：旋动旋钮D，将测微螺杆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F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旋出，把被测的物体放入A、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F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之间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的夹缝中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，转动D，当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F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将要接触物体时，再轻轻转动微调旋钮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D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听到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“喀喀”的声音时（表明被测物体刚好被夹住），转动锁紧装置。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③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读数：测量时被测物体长度由固定刻度和可动刻度读出。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测量值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（毫米）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固定刻度数（毫米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）（注意半毫米刻度线是否露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出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可动刻度数（估读一位）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×0.01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（毫米）。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P_4_BD#8458d7af0?sp=1&amp;pid=a4a1b941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6344"/>
                <a:ext cx="10963656" cy="5749735"/>
              </a:xfrm>
              <a:prstGeom prst="rect">
                <a:avLst/>
              </a:prstGeom>
              <a:blipFill>
                <a:blip r:embed="rId3"/>
                <a:stretch>
                  <a:fillRect l="-2002" r="-1390" b="-360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8458d7af0?sp=1&amp;pid=a4a1b9410&amp;color=0,0,0&amp;vtp=1&amp;bt=1&amp;bbb=1"/>
              <p:cNvSpPr/>
              <p:nvPr/>
            </p:nvSpPr>
            <p:spPr>
              <a:xfrm>
                <a:off x="612648" y="466344"/>
                <a:ext cx="10963656" cy="31589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）注意事项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①测量时，当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F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将要接触被测物体时，要停止使用D，改用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D</m:t>
                    </m:r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′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，以避免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F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kumimoji="0" lang="en-US" altLang="zh-CN" sz="100" b="0" i="0" u="none" strike="noStrike" kern="0" cap="none" spc="-9990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和被测物体间产生过大的压力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，这样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，既可以保护仪器又能保证测量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结果准确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②读数时，要注意固定刻度上半毫米刻度线是否已经露出。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P_4_BD#8458d7af0?sp=1&amp;pid=a4a1b941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6344"/>
                <a:ext cx="10963656" cy="3158935"/>
              </a:xfrm>
              <a:prstGeom prst="rect">
                <a:avLst/>
              </a:prstGeom>
              <a:blipFill>
                <a:blip r:embed="rId3"/>
                <a:stretch>
                  <a:fillRect l="-2002" b="-65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8458d7af0?sp=1&amp;pid=a4a1b9410&amp;color=0,0,0&amp;mp=1&amp;vtp=1&amp;bt=1&amp;bbb=1&amp;hb=1"/>
              <p:cNvSpPr/>
              <p:nvPr/>
            </p:nvSpPr>
            <p:spPr>
              <a:xfrm>
                <a:off x="612648" y="468000"/>
                <a:ext cx="10963656" cy="31589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③读数时要准确到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0.01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mm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，估读到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0.001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mm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，即测量结果若用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单位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，则小数点后面必须保留三位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。如在测量中发现可动刻度中某刻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度线正好与固定刻度的水平线对齐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则最后一位读数要补上一个零。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如某同学读出的读数为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6.32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”，有效数字肯定是错的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，正确的应读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6.320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P_4_BD#8458d7af0?sp=1&amp;pid=a4a1b9410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3158935"/>
              </a:xfrm>
              <a:prstGeom prst="rect">
                <a:avLst/>
              </a:prstGeom>
              <a:blipFill>
                <a:blip r:embed="rId3"/>
                <a:stretch>
                  <a:fillRect l="-2002" r="-1780" b="-65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8458d7af0?sp=1&amp;pid=a4a1b9410&amp;color=0,0,0&amp;vtp=1&amp;bt=1&amp;bbb=1"/>
              <p:cNvSpPr/>
              <p:nvPr/>
            </p:nvSpPr>
            <p:spPr>
              <a:xfrm>
                <a:off x="612648" y="468000"/>
                <a:ext cx="10963656" cy="44540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.电压表和电流表的读数规则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kumimoji="0" lang="en-US" altLang="zh-CN" sz="2800" b="0" i="0" u="none" strike="noStrike" kern="1200" cap="none" spc="-5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1）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-5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</m:t>
                    </m:r>
                    <m:r>
                      <a:rPr kumimoji="0" lang="en-US" altLang="zh-CN" sz="2800" b="0" i="0" u="none" strike="noStrike" kern="1200" cap="none" spc="-5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～</m:t>
                    </m:r>
                    <m:r>
                      <a:rPr kumimoji="0" lang="en-US" altLang="zh-CN" sz="2800" b="0" i="0" u="none" strike="noStrike" kern="1200" cap="none" spc="-5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3</m:t>
                    </m:r>
                    <m:r>
                      <m:rPr>
                        <m:nor/>
                      </m:rPr>
                      <a:rPr kumimoji="0" lang="en-US" altLang="zh-CN" sz="2800" b="0" i="0" u="none" strike="noStrike" kern="1200" cap="none" spc="-5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-5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kumimoji="0" lang="en-US" altLang="zh-CN" sz="2800" b="0" i="0" u="none" strike="noStrike" kern="1200" cap="none" spc="-5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的电压表和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-5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</m:t>
                    </m:r>
                    <m:r>
                      <a:rPr kumimoji="0" lang="en-US" altLang="zh-CN" sz="2800" b="0" i="0" u="none" strike="noStrike" kern="1200" cap="none" spc="-5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～</m:t>
                    </m:r>
                    <m:r>
                      <a:rPr kumimoji="0" lang="en-US" altLang="zh-CN" sz="2800" b="0" i="0" u="none" strike="noStrike" kern="1200" cap="none" spc="-5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3</m:t>
                    </m:r>
                    <m:r>
                      <m:rPr>
                        <m:nor/>
                      </m:rPr>
                      <a:rPr kumimoji="0" lang="en-US" altLang="zh-CN" sz="2800" b="0" i="0" u="none" strike="noStrike" kern="1200" cap="none" spc="-5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-5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-5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的电流表读数方法相同</a:t>
                </a:r>
                <a:r>
                  <a:rPr kumimoji="0" lang="en-US" altLang="zh-CN" sz="2800" b="0" i="0" u="none" strike="noStrike" kern="1200" cap="none" spc="-5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，此量程下的分度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-5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值分别是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-5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0.1</m:t>
                    </m:r>
                    <m:r>
                      <m:rPr>
                        <m:nor/>
                      </m:rPr>
                      <a:rPr kumimoji="0" lang="en-US" altLang="zh-CN" sz="2800" b="0" i="0" u="none" strike="noStrike" kern="1200" cap="none" spc="-5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-5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kumimoji="0" lang="en-US" altLang="zh-CN" sz="2800" b="0" i="0" u="none" strike="noStrike" kern="1200" cap="none" spc="-5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-5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0.1</m:t>
                    </m:r>
                    <m:r>
                      <m:rPr>
                        <m:nor/>
                      </m:rPr>
                      <a:rPr kumimoji="0" lang="en-US" altLang="zh-CN" sz="2800" b="0" i="0" u="none" strike="noStrike" kern="1200" cap="none" spc="-5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-5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-5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，看清楚指针的实际位置，读到小数点后面两位。</a:t>
                </a:r>
                <a:endParaRPr kumimoji="0" lang="en-US" altLang="zh-CN" sz="2800" b="0" i="0" u="none" strike="noStrike" kern="1200" cap="none" spc="-5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（2）对于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</m:t>
                    </m:r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～</m:t>
                    </m:r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15</m:t>
                    </m:r>
                    <m:r>
                      <m:rPr>
                        <m:nor/>
                      </m:rP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量程的电压表，分度值是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0.5</m:t>
                    </m:r>
                    <m:r>
                      <m:rPr>
                        <m:nor/>
                      </m:rP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，在读数时只要求读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到小数点后面一位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，即读到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0.1</m:t>
                    </m:r>
                    <m:r>
                      <m:rPr>
                        <m:nor/>
                      </m:rP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（3）对于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</m:t>
                    </m:r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～</m:t>
                    </m:r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0.6</m:t>
                    </m:r>
                    <m:r>
                      <m:rPr>
                        <m:nor/>
                      </m:rP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量程的电流表，分度值是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0.02</m:t>
                    </m:r>
                    <m:r>
                      <m:rPr>
                        <m:nor/>
                      </m:rP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，在读数时只要求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读到小数点后面两位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，这时要求“半格估读”，即读到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0.01</m:t>
                    </m:r>
                    <m:r>
                      <m:rPr>
                        <m:nor/>
                      </m:rP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P_4_BD#8458d7af0?sp=1&amp;pid=a4a1b941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4454017"/>
              </a:xfrm>
              <a:prstGeom prst="rect">
                <a:avLst/>
              </a:prstGeom>
              <a:blipFill>
                <a:blip r:embed="rId3"/>
                <a:stretch>
                  <a:fillRect l="-2002" r="-1613" b="-4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4_BD.1_1#a9108f12d?htil=1&amp;pid=a4a1b9410&amp;color=0,0,0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33157" y="486288"/>
            <a:ext cx="5349240" cy="1261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BD.1_2#a9108f12d?htil=1&amp;sp=1&amp;pid=a4a1b9410&amp;color=0,0,0&amp;vtp=1&amp;bt=1&amp;bbb=1&amp;hb=1&amp;hs=1"/>
              <p:cNvSpPr/>
              <p:nvPr/>
            </p:nvSpPr>
            <p:spPr>
              <a:xfrm>
                <a:off x="612648" y="468000"/>
                <a:ext cx="5486400" cy="18490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2800" b="1" i="0" dirty="0">
                    <a:solidFill>
                      <a:srgbClr val="00ADA3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如图所示，游标尺上的“30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”刻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度线与主尺刻度线对齐，则读数为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" name="QB_4_BD.1_2#a9108f12d?htil=1&amp;sp=1&amp;pid=a4a1b9410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5486400" cy="1849057"/>
              </a:xfrm>
              <a:prstGeom prst="rect">
                <a:avLst/>
              </a:prstGeom>
              <a:blipFill>
                <a:blip r:embed="rId4"/>
                <a:stretch>
                  <a:fillRect l="-4000" r="-556" b="-1155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N.2_1#a9108f12d.blank?pid=a4a1b9410&amp;color=0,0,0&amp;vpa=1&amp;vtp=1&amp;bbb=1"/>
              <p:cNvSpPr/>
              <p:nvPr/>
            </p:nvSpPr>
            <p:spPr>
              <a:xfrm>
                <a:off x="674560" y="1846267"/>
                <a:ext cx="951421" cy="402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𝟔𝟎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4_AN.2_1#a9108f12d.blank?pid=a4a1b9410&amp;color=0,0,0&amp;vpa=1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560" y="1846267"/>
                <a:ext cx="951421" cy="40284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AS.3_1#a9108f12d?pid=a4a1b9410&amp;color=0,0,0&amp;vtp=1&amp;bbb=1&amp;hb=1&amp;hs=1"/>
              <p:cNvSpPr/>
              <p:nvPr/>
            </p:nvSpPr>
            <p:spPr>
              <a:xfrm>
                <a:off x="612648" y="2324740"/>
                <a:ext cx="10963656" cy="12158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游标卡尺读数是主尺读数加上游标尺的读数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，图中读数为</a:t>
                </a:r>
              </a:p>
              <a:p>
                <a:pPr latinLnBrk="1">
                  <a:lnSpc>
                    <a:spcPts val="50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mm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+0.02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mm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×30=5.60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5" name="QB_4_AS.3_1#a9108f12d?pid=a4a1b9410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2324740"/>
                <a:ext cx="10963656" cy="1215835"/>
              </a:xfrm>
              <a:prstGeom prst="rect">
                <a:avLst/>
              </a:prstGeom>
              <a:blipFill>
                <a:blip r:embed="rId6"/>
                <a:stretch>
                  <a:fillRect l="-2002" b="-17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8d51c9ab3?sp=1&amp;pid=a4a1b9410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迁移应用</a:t>
            </a:r>
            <a:endParaRPr lang="en-US" altLang="zh-CN" sz="30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BD.4_1#013f24050?sp=1&amp;pid=8d51c9ab3&amp;color=0,0,0&amp;vtp=1&amp;bbb=1&amp;hb=1"/>
              <p:cNvSpPr/>
              <p:nvPr/>
            </p:nvSpPr>
            <p:spPr>
              <a:xfrm>
                <a:off x="612648" y="1135253"/>
                <a:ext cx="10963656" cy="18490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（2023广东珠海月考）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如图甲、乙所示的两把游标卡尺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，它们的游标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尺自左向右分别为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10分度、20分度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，它们的读数依次为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" name="QB_5_BD.4_1#013f24050?sp=1&amp;pid=8d51c9ab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35253"/>
                <a:ext cx="10963656" cy="1849057"/>
              </a:xfrm>
              <a:prstGeom prst="rect">
                <a:avLst/>
              </a:prstGeom>
              <a:blipFill>
                <a:blip r:embed="rId3"/>
                <a:stretch>
                  <a:fillRect l="-2002" r="-1446" b="-1151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N.5_1#013f24050.blank?pid=8d51c9ab3&amp;color=0,0,0&amp;vpa=2&amp;vtp=1&amp;bbb=1"/>
              <p:cNvSpPr/>
              <p:nvPr/>
            </p:nvSpPr>
            <p:spPr>
              <a:xfrm>
                <a:off x="9208960" y="1873567"/>
                <a:ext cx="951421" cy="402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𝟏𝟕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𝟔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5_AN.5_1#013f24050.blank?pid=8d51c9ab3&amp;color=0,0,0&amp;vpa=2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08960" y="1873567"/>
                <a:ext cx="951421" cy="40284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N.6_1#013f24050.blank?pid=8d51c9ab3&amp;color=0,0,0&amp;vpa=3&amp;vtp=1&amp;bbb=1"/>
              <p:cNvSpPr/>
              <p:nvPr/>
            </p:nvSpPr>
            <p:spPr>
              <a:xfrm>
                <a:off x="661860" y="2511742"/>
                <a:ext cx="1164146" cy="402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𝟐𝟑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𝟐𝟓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B_5_AN.6_1#013f24050.blank?pid=8d51c9ab3&amp;color=0,0,0&amp;vpa=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860" y="2511742"/>
                <a:ext cx="1164146" cy="40284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QB_5_BD.7_2#013f24050?iti=1&amp;htil=1&amp;pid=8d51c9ab3&amp;color=0,0,0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01368" y="3114675"/>
            <a:ext cx="3108960" cy="133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B_5_BD.7_3#013f24050?iti=2&amp;htil=1&amp;pid=8d51c9ab3&amp;color=0,0,0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78624" y="3370707"/>
            <a:ext cx="3127248" cy="1088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B_5_BD.7_4#013f24050?iti=1&amp;htil=1&amp;pid=8d51c9ab3&amp;color=0,0,0&amp;vtp=1"/>
          <p:cNvSpPr/>
          <p:nvPr/>
        </p:nvSpPr>
        <p:spPr>
          <a:xfrm>
            <a:off x="3137567" y="4576699"/>
            <a:ext cx="436562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甲</a:t>
            </a:r>
            <a:endParaRPr lang="en-US" altLang="zh-CN" sz="2800" dirty="0">
              <a:solidFill>
                <a:srgbClr val="000000"/>
              </a:solidFill>
            </a:endParaRPr>
          </a:p>
        </p:txBody>
      </p:sp>
      <p:sp>
        <p:nvSpPr>
          <p:cNvPr id="9" name="QB_5_BD.7_5#013f24050?iti=2&amp;htil=1&amp;pid=8d51c9ab3&amp;color=0,0,0&amp;vtp=1"/>
          <p:cNvSpPr/>
          <p:nvPr/>
        </p:nvSpPr>
        <p:spPr>
          <a:xfrm>
            <a:off x="8623967" y="4585843"/>
            <a:ext cx="436562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乙</a:t>
            </a:r>
            <a:endParaRPr lang="en-US" altLang="zh-CN" sz="2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AS.8_1#013f24050?pid=8d51c9ab3&amp;color=0,0,0&amp;vtp=1&amp;bt=1&amp;bbb=1&amp;hb=1"/>
              <p:cNvSpPr/>
              <p:nvPr/>
            </p:nvSpPr>
            <p:spPr>
              <a:xfrm>
                <a:off x="612648" y="468000"/>
                <a:ext cx="10963656" cy="2511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图甲，主尺读数是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17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mm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，精度为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，则游标尺的读数是</a:t>
                </a: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6×0.1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mm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=0.6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mm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，最后结果是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17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mm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+0.6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mm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=17.6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；图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乙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，主尺读数是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23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mm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，精度为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0.05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，则游标尺的读数是</a:t>
                </a:r>
              </a:p>
              <a:p>
                <a:pPr latinLnBrk="1">
                  <a:lnSpc>
                    <a:spcPts val="50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5×0.05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mm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=0.25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mm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，最后结果是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23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mm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+0.25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mm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=23.25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B_5_AS.8_1#013f24050?pid=8d51c9ab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2511235"/>
              </a:xfrm>
              <a:prstGeom prst="rect">
                <a:avLst/>
              </a:prstGeom>
              <a:blipFill>
                <a:blip r:embed="rId3"/>
                <a:stretch>
                  <a:fillRect l="-2002" r="-3059" b="-825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9_1#89b82286f?sp=1&amp;pid=8d51c9ab3&amp;color=0,0,0&amp;vtp=1&amp;bt=1&amp;bbb=1&amp;hb=1"/>
          <p:cNvSpPr/>
          <p:nvPr/>
        </p:nvSpPr>
        <p:spPr>
          <a:xfrm>
            <a:off x="612648" y="468000"/>
            <a:ext cx="10963656" cy="18490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例2</a:t>
            </a:r>
            <a:r>
              <a:rPr lang="en-US" altLang="zh-CN" sz="28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（2023广东潮州期中）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用螺旋测微器测圆柱体的直径时，图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1的示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数为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2的示数为</a:t>
            </a: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10_1#89b82286f.blank?pid=8d51c9ab3&amp;color=0,0,0&amp;vpa=4&amp;vtp=1&amp;bbb=1"/>
              <p:cNvSpPr/>
              <p:nvPr/>
            </p:nvSpPr>
            <p:spPr>
              <a:xfrm>
                <a:off x="1360360" y="1205108"/>
                <a:ext cx="5983224" cy="41852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𝟖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𝟏𝟏𝟒</m:t>
                    </m:r>
                    <m:r>
                      <m:rPr>
                        <m:nor/>
                      </m:rPr>
                      <a:rPr lang="en-US" altLang="zh-CN" sz="2800" b="1" i="0" dirty="0" smtClean="0">
                        <a:solidFill>
                          <a:srgbClr val="FF0000"/>
                        </a:solidFill>
                        <a:latin typeface="Times New Roman" pitchFamily="34" charset="0"/>
                        <a:ea typeface="KaiTi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𝐦𝐦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𝟖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𝟏𝟏𝟑</m:t>
                    </m:r>
                    <m:r>
                      <m:rPr>
                        <m:nor/>
                      </m:rPr>
                      <a:rPr lang="en-US" altLang="zh-CN" sz="2800" b="1" i="0" dirty="0" smtClean="0">
                        <a:solidFill>
                          <a:srgbClr val="FF0000"/>
                        </a:solidFill>
                        <a:latin typeface="Times New Roman" pitchFamily="34" charset="0"/>
                        <a:ea typeface="KaiTi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𝐦𝐦</m:t>
                    </m:r>
                  </m:oMath>
                </a14:m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𝟖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𝟏𝟏𝟐</m:t>
                    </m:r>
                    <m:r>
                      <m:rPr>
                        <m:nor/>
                      </m:rPr>
                      <a:rPr lang="en-US" altLang="zh-CN" sz="2800" b="1" i="0" dirty="0" smtClean="0">
                        <a:solidFill>
                          <a:srgbClr val="FF0000"/>
                        </a:solidFill>
                        <a:latin typeface="Times New Roman" pitchFamily="34" charset="0"/>
                        <a:ea typeface="KaiTi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𝐦𝐦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5_AN.10_1#89b82286f.blank?pid=8d51c9ab3&amp;color=0,0,0&amp;vpa=4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0360" y="1205108"/>
                <a:ext cx="5983224" cy="418529"/>
              </a:xfrm>
              <a:prstGeom prst="rect">
                <a:avLst/>
              </a:prstGeom>
              <a:blipFill>
                <a:blip r:embed="rId3"/>
                <a:stretch>
                  <a:fillRect t="-32353" b="-485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N.11_1#89b82286f.blank?pid=8d51c9ab3&amp;color=0,0,0&amp;vpa=5&amp;vtp=1&amp;bbb=1"/>
              <p:cNvSpPr/>
              <p:nvPr/>
            </p:nvSpPr>
            <p:spPr>
              <a:xfrm>
                <a:off x="649161" y="1836425"/>
                <a:ext cx="5983224" cy="41852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𝟐𝟔𝟗</m:t>
                    </m:r>
                    <m:r>
                      <m:rPr>
                        <m:nor/>
                      </m:rPr>
                      <a:rPr lang="en-US" altLang="zh-CN" sz="2800" b="1" i="0" dirty="0" smtClean="0">
                        <a:solidFill>
                          <a:srgbClr val="FF0000"/>
                        </a:solidFill>
                        <a:latin typeface="Times New Roman" pitchFamily="34" charset="0"/>
                        <a:ea typeface="KaiTi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𝐦𝐦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𝟐𝟔𝟖</m:t>
                    </m:r>
                    <m:r>
                      <m:rPr>
                        <m:nor/>
                      </m:rPr>
                      <a:rPr lang="en-US" altLang="zh-CN" sz="2800" b="1" i="0" dirty="0" smtClean="0">
                        <a:solidFill>
                          <a:srgbClr val="FF0000"/>
                        </a:solidFill>
                        <a:latin typeface="Times New Roman" pitchFamily="34" charset="0"/>
                        <a:ea typeface="KaiTi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𝐦𝐦</m:t>
                    </m:r>
                  </m:oMath>
                </a14:m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𝟐𝟔𝟕</m:t>
                    </m:r>
                    <m:r>
                      <m:rPr>
                        <m:nor/>
                      </m:rPr>
                      <a:rPr lang="en-US" altLang="zh-CN" sz="2800" b="1" i="0" dirty="0" smtClean="0">
                        <a:solidFill>
                          <a:srgbClr val="FF0000"/>
                        </a:solidFill>
                        <a:latin typeface="Times New Roman" pitchFamily="34" charset="0"/>
                        <a:ea typeface="KaiTi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𝐦𝐦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5_AN.11_1#89b82286f.blank?pid=8d51c9ab3&amp;color=0,0,0&amp;vpa=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161" y="1836425"/>
                <a:ext cx="5983224" cy="418529"/>
              </a:xfrm>
              <a:prstGeom prst="rect">
                <a:avLst/>
              </a:prstGeom>
              <a:blipFill>
                <a:blip r:embed="rId4"/>
                <a:stretch>
                  <a:fillRect t="-31884" b="-4782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B_5_BD.12_2#89b82286f?iti=3&amp;htil=1&amp;pid=8d51c9ab3&amp;color=0,0,0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20824" y="2817500"/>
            <a:ext cx="2670048" cy="1325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B_5_BD.12_3#89b82286f?iti=4&amp;htil=1&amp;pid=8d51c9ab3&amp;color=0,0,0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91856" y="2451740"/>
            <a:ext cx="1691640" cy="1682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B_5_BD.12_4#89b82286f?iti=3&amp;htil=1&amp;pid=8d51c9ab3&amp;color=0,0,0&amp;vtp=1&amp;bbb=1"/>
          <p:cNvSpPr/>
          <p:nvPr/>
        </p:nvSpPr>
        <p:spPr>
          <a:xfrm>
            <a:off x="3048667" y="4270380"/>
            <a:ext cx="614362" cy="995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</a:t>
            </a:r>
            <a:endParaRPr lang="en-US" altLang="zh-CN" sz="2800" dirty="0">
              <a:solidFill>
                <a:srgbClr val="000000"/>
              </a:solidFill>
            </a:endParaRPr>
          </a:p>
        </p:txBody>
      </p:sp>
      <p:sp>
        <p:nvSpPr>
          <p:cNvPr id="8" name="QB_5_BD.12_5#89b82286f?iti=4&amp;htil=1&amp;pid=8d51c9ab3&amp;color=0,0,0&amp;vtp=1&amp;bbb=1"/>
          <p:cNvSpPr/>
          <p:nvPr/>
        </p:nvSpPr>
        <p:spPr>
          <a:xfrm>
            <a:off x="8530496" y="4261236"/>
            <a:ext cx="614362" cy="995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图2</a:t>
            </a:r>
            <a:endParaRPr lang="en-US" altLang="zh-CN" sz="2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a4a1b9410.fixed?pid=849606304&amp;color=0,173,163&amp;vtp=1&amp;bbb=1"/>
          <p:cNvSpPr/>
          <p:nvPr/>
        </p:nvSpPr>
        <p:spPr>
          <a:xfrm>
            <a:off x="877824" y="2660904"/>
            <a:ext cx="10552176" cy="72237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第十一章</a:t>
            </a:r>
            <a:r>
              <a:rPr lang="en-US" altLang="zh-CN" sz="40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电路及其应用</a:t>
            </a:r>
            <a:endParaRPr lang="en-US" altLang="zh-CN" sz="4000" dirty="0"/>
          </a:p>
        </p:txBody>
      </p:sp>
      <p:sp>
        <p:nvSpPr>
          <p:cNvPr id="3" name="C_3#a4a1b9410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3#a4a1b9410.fixed?pid=849606304&amp;color=0,173,163&amp;vtp=1&amp;bbb=1"/>
          <p:cNvSpPr/>
          <p:nvPr/>
        </p:nvSpPr>
        <p:spPr>
          <a:xfrm>
            <a:off x="877824" y="3493008"/>
            <a:ext cx="10552176" cy="612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200"/>
              </a:lnSpc>
            </a:pPr>
            <a:r>
              <a:rPr lang="en-US" altLang="zh-CN" sz="34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第3节</a:t>
            </a:r>
            <a:r>
              <a:rPr lang="en-US" altLang="zh-CN" sz="3400" b="0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4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实验：导体电阻率的测量</a:t>
            </a:r>
            <a:endParaRPr lang="en-US" altLang="zh-CN" sz="3380" dirty="0"/>
          </a:p>
        </p:txBody>
      </p:sp>
      <p:sp>
        <p:nvSpPr>
          <p:cNvPr id="5" name="C_3_BD#a4a1b9410.fixed?pid=849606304&amp;color=0,173,163&amp;vtp=1&amp;bbb=1"/>
          <p:cNvSpPr/>
          <p:nvPr/>
        </p:nvSpPr>
        <p:spPr>
          <a:xfrm>
            <a:off x="877824" y="4142232"/>
            <a:ext cx="10552176" cy="612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200"/>
              </a:lnSpc>
            </a:pPr>
            <a:r>
              <a:rPr lang="en-US" altLang="zh-CN" sz="34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第1课时</a:t>
            </a:r>
            <a:r>
              <a:rPr lang="en-US" altLang="zh-CN" sz="3400" b="0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4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长度的测量及测量工具的选用</a:t>
            </a:r>
            <a:endParaRPr lang="en-US" altLang="zh-CN" sz="338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AS.13_1#89b82286f?pid=8d51c9ab3&amp;color=0,0,0&amp;vtp=1&amp;bt=1&amp;bbb=1&amp;hb=1"/>
              <p:cNvSpPr/>
              <p:nvPr/>
            </p:nvSpPr>
            <p:spPr>
              <a:xfrm>
                <a:off x="612648" y="468000"/>
                <a:ext cx="10963656" cy="2511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图1读数为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mm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+0.01×11.4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mm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=8.114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，考虑到偶然误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差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8.112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mm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8.113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也合理；图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2读数为</a:t>
                </a: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mm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+26.9×0.01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mm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=1.269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mm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，考虑到偶然误差，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1.268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</a:p>
              <a:p>
                <a:pPr latinLnBrk="1">
                  <a:lnSpc>
                    <a:spcPts val="50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1.267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也合理。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B_5_AS.13_1#89b82286f?pid=8d51c9ab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2511235"/>
              </a:xfrm>
              <a:prstGeom prst="rect">
                <a:avLst/>
              </a:prstGeom>
              <a:blipFill>
                <a:blip r:embed="rId3"/>
                <a:stretch>
                  <a:fillRect l="-2002" r="-1613" b="-825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11bdf56c?sp=1&amp;pid=a4a1b9410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迁移应用</a:t>
            </a:r>
            <a:endParaRPr lang="en-US" altLang="zh-CN" sz="30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BD.14_1#a33acc62a?sp=1&amp;pid=d11bdf56c&amp;color=0,0,0&amp;vtp=1&amp;bbb=1&amp;hb=1"/>
              <p:cNvSpPr/>
              <p:nvPr/>
            </p:nvSpPr>
            <p:spPr>
              <a:xfrm>
                <a:off x="612648" y="1135253"/>
                <a:ext cx="10963656" cy="31589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（2023广东珠海月考</a:t>
                </a:r>
                <a:r>
                  <a:rPr lang="en-US" altLang="zh-CN" sz="2800" b="0" i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某同学用如图甲所示的螺旋测微器测量小球的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直径时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，他应先转动D使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F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靠近小球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，再转动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（填仪器部件字母符号）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使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F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夹住小球，直至听到棘轮发出声音为止，拨动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G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使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F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固定后读数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。正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确操作后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，螺旋测微器的示数如图乙所示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，则小球的直径是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</a:p>
              <a:p>
                <a:pPr latinLnBrk="1">
                  <a:lnSpc>
                    <a:spcPts val="50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" name="QB_5_BD.14_1#a33acc62a?sp=1&amp;pid=d11bdf56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35253"/>
                <a:ext cx="10963656" cy="3158935"/>
              </a:xfrm>
              <a:prstGeom prst="rect">
                <a:avLst/>
              </a:prstGeom>
              <a:blipFill>
                <a:blip r:embed="rId3"/>
                <a:stretch>
                  <a:fillRect l="-2002" r="-4672" b="-67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N.15_1#a33acc62a.blank?pid=d11bdf56c&amp;color=0,0,0&amp;vpa=6&amp;vtp=1&amp;bbb=1"/>
              <p:cNvSpPr/>
              <p:nvPr/>
            </p:nvSpPr>
            <p:spPr>
              <a:xfrm>
                <a:off x="7510335" y="1873567"/>
                <a:ext cx="442913" cy="402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𝐇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5_AN.15_1#a33acc62a.blank?pid=d11bdf56c&amp;color=0,0,0&amp;vpa=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0335" y="1873567"/>
                <a:ext cx="442913" cy="40284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N.16_1#a33acc62a.blank?pid=d11bdf56c&amp;color=0,0,0&amp;vpa=7&amp;vtp=1&amp;bbb=1"/>
              <p:cNvSpPr/>
              <p:nvPr/>
            </p:nvSpPr>
            <p:spPr>
              <a:xfrm>
                <a:off x="9907460" y="3171253"/>
                <a:ext cx="1164146" cy="402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𝟔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𝟕𝟎𝟎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B_5_AN.16_1#a33acc62a.blank?pid=d11bdf56c&amp;color=0,0,0&amp;vpa=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7460" y="3171253"/>
                <a:ext cx="1164146" cy="40284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5_BD.17_2#a33acc62a?iti=5&amp;htil=1&amp;pid=d11bdf56c&amp;color=0,0,0&amp;vtp=1&amp;bt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06424" y="468000"/>
            <a:ext cx="4498848" cy="2167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3" name="QB_5_BD.17_3#a33acc62a?iti=6&amp;htil=1&amp;pid=d11bdf56c&amp;color=0,0,0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35824" y="879480"/>
            <a:ext cx="2212848" cy="1755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5_BD.17_4#a33acc62a?iti=5&amp;htil=1&amp;pid=d11bdf56c&amp;color=0,0,0&amp;vtp=1"/>
          <p:cNvSpPr/>
          <p:nvPr/>
        </p:nvSpPr>
        <p:spPr>
          <a:xfrm>
            <a:off x="3137567" y="2762128"/>
            <a:ext cx="436562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甲</a:t>
            </a:r>
            <a:endParaRPr lang="en-US" altLang="zh-CN" sz="2800" dirty="0"/>
          </a:p>
        </p:txBody>
      </p:sp>
      <p:sp>
        <p:nvSpPr>
          <p:cNvPr id="5" name="QB_5_BD.17_5#a33acc62a?iti=6&amp;htil=1&amp;pid=d11bdf56c&amp;color=0,0,0&amp;vtp=1"/>
          <p:cNvSpPr/>
          <p:nvPr/>
        </p:nvSpPr>
        <p:spPr>
          <a:xfrm>
            <a:off x="8623967" y="2762128"/>
            <a:ext cx="436562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乙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5_AS.18_1#a33acc62a?pid=d11bdf56c&amp;color=0,0,0&amp;vtp=1&amp;bbb=1&amp;hb=1"/>
              <p:cNvSpPr/>
              <p:nvPr/>
            </p:nvSpPr>
            <p:spPr>
              <a:xfrm>
                <a:off x="612648" y="3335152"/>
                <a:ext cx="10963656" cy="2511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用螺旋测微器测小球直径时，先转动旋钮D使测微螺杆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F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靠近被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测小球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，再转动微调旋钮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H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使测微螺杆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F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夹住小球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，直至听到棘轮发出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声音为止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。拨动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G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使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F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固定后读数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，读数为</a:t>
                </a:r>
              </a:p>
              <a:p>
                <a:pPr latinLnBrk="1">
                  <a:lnSpc>
                    <a:spcPts val="50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6.5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mm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+20.0×0.01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mm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=6.700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6" name="QB_5_AS.18_1#a33acc62a?pid=d11bdf56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335152"/>
                <a:ext cx="10963656" cy="2511235"/>
              </a:xfrm>
              <a:prstGeom prst="rect">
                <a:avLst/>
              </a:prstGeom>
              <a:blipFill>
                <a:blip r:embed="rId5"/>
                <a:stretch>
                  <a:fillRect l="-2002" r="-612" b="-84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6_BD.19_1#7b14c989d?iti=7&amp;htil=5&amp;pid=ef67cbebf&amp;color=0,0,0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51071" y="495432"/>
            <a:ext cx="2304288" cy="1234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B_6_BD.19_2#7b14c989d?iti=7&amp;htil=5&amp;pid=ef67cbebf&amp;color=0,0,0&amp;vtp=1&amp;bbb=1"/>
          <p:cNvSpPr/>
          <p:nvPr/>
        </p:nvSpPr>
        <p:spPr>
          <a:xfrm>
            <a:off x="10096034" y="1856872"/>
            <a:ext cx="614362" cy="995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</a:t>
            </a:r>
            <a:endParaRPr lang="en-US" altLang="zh-CN" sz="28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BD.19_3#7b14c989d?htil=5&amp;sp=1&amp;pid=ef67cbebf&amp;color=0,0,0&amp;vtp=1&amp;bt=1&amp;bbb=1&amp;hb=1&amp;hs=1"/>
              <p:cNvSpPr/>
              <p:nvPr/>
            </p:nvSpPr>
            <p:spPr>
              <a:xfrm>
                <a:off x="612648" y="468000"/>
                <a:ext cx="8531352" cy="24967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如图1所示的电流表使用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0∼0.6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量程时，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对应刻度盘上每一小格表示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，图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1读数是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；当使用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0∼3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量程时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，对应刻度盘上每一小格表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示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，图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1读数为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6_BD.19_3#7b14c989d?htil=5&amp;sp=1&amp;pid=ef67cbebf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8531352" cy="2496757"/>
              </a:xfrm>
              <a:prstGeom prst="rect">
                <a:avLst/>
              </a:prstGeom>
              <a:blipFill>
                <a:blip r:embed="rId4"/>
                <a:stretch>
                  <a:fillRect l="-2573" r="-1072" b="-85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AN.20_1#7b14c989d.blank?pid=ef67cbebf&amp;color=0,0,0&amp;vpa=8&amp;vtp=1&amp;bbb=1"/>
              <p:cNvSpPr/>
              <p:nvPr/>
            </p:nvSpPr>
            <p:spPr>
              <a:xfrm>
                <a:off x="4941760" y="1210378"/>
                <a:ext cx="951421" cy="402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𝟎𝟐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B_6_AN.20_1#7b14c989d.blank?pid=ef67cbebf&amp;color=0,0,0&amp;vpa=8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1760" y="1210378"/>
                <a:ext cx="951421" cy="40284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6_AN.21_1#7b14c989d.blank?pid=ef67cbebf&amp;color=0,0,0&amp;vpa=9&amp;vtp=1&amp;bbb=1"/>
              <p:cNvSpPr/>
              <p:nvPr/>
            </p:nvSpPr>
            <p:spPr>
              <a:xfrm>
                <a:off x="8132635" y="1210378"/>
                <a:ext cx="951421" cy="402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𝟒𝟔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6" name="QB_6_AN.21_1#7b14c989d.blank?pid=ef67cbebf&amp;color=0,0,0&amp;vpa=9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32635" y="1210378"/>
                <a:ext cx="951421" cy="40284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6_AN.22_1#7b14c989d.blank?pid=ef67cbebf&amp;color=0,0,0&amp;vpa=10&amp;vtp=1&amp;bbb=1"/>
              <p:cNvSpPr/>
              <p:nvPr/>
            </p:nvSpPr>
            <p:spPr>
              <a:xfrm>
                <a:off x="1042860" y="2487109"/>
                <a:ext cx="738696" cy="402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𝟏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7" name="QB_6_AN.22_1#7b14c989d.blank?pid=ef67cbebf&amp;color=0,0,0&amp;vpa=1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2860" y="2487109"/>
                <a:ext cx="738696" cy="40284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B_6_AN.23_1#7b14c989d.blank?pid=ef67cbebf&amp;color=0,0,0&amp;vpa=11&amp;vtp=1&amp;bbb=1"/>
              <p:cNvSpPr/>
              <p:nvPr/>
            </p:nvSpPr>
            <p:spPr>
              <a:xfrm>
                <a:off x="4132135" y="2487109"/>
                <a:ext cx="951421" cy="402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𝟑𝟎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8" name="QB_6_AN.23_1#7b14c989d.blank?pid=ef67cbebf&amp;color=0,0,0&amp;vpa=11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2135" y="2487109"/>
                <a:ext cx="951421" cy="40284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QB_6_AS.24_1#7b14c989d?pid=ef67cbebf&amp;color=0,0,0&amp;vtp=1&amp;bbb=1&amp;hb=1&amp;hs=1"/>
              <p:cNvSpPr/>
              <p:nvPr/>
            </p:nvSpPr>
            <p:spPr>
              <a:xfrm>
                <a:off x="612648" y="2956184"/>
                <a:ext cx="10963656" cy="18635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电流表使用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0∼0.6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量程时，刻度盘上的每一小格表示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0.02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读数为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0.46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；当使用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0∼3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量程时，每一小格表示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0.1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，读数为</a:t>
                </a:r>
              </a:p>
              <a:p>
                <a:pPr latinLnBrk="1">
                  <a:lnSpc>
                    <a:spcPts val="50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2.30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9" name="QB_6_AS.24_1#7b14c989d?pid=ef67cbebf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2956184"/>
                <a:ext cx="10963656" cy="1863535"/>
              </a:xfrm>
              <a:prstGeom prst="rect">
                <a:avLst/>
              </a:prstGeom>
              <a:blipFill>
                <a:blip r:embed="rId9"/>
                <a:stretch>
                  <a:fillRect l="-2002" r="-2280" b="-111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6_BD.25_1#1559fab2e?iti=8&amp;htil=6&amp;pid=ef67cbebf&amp;color=0,0,0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22452" y="486288"/>
            <a:ext cx="2377440" cy="109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B_6_BD.25_2#1559fab2e?iti=8&amp;htil=6&amp;pid=ef67cbebf&amp;color=0,0,0&amp;vtp=1&amp;bbb=1"/>
          <p:cNvSpPr/>
          <p:nvPr/>
        </p:nvSpPr>
        <p:spPr>
          <a:xfrm>
            <a:off x="10003991" y="1710568"/>
            <a:ext cx="614362" cy="995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图2</a:t>
            </a:r>
            <a:endParaRPr lang="en-US" altLang="zh-CN" sz="28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BD.25_3#1559fab2e?htil=6&amp;sp=1&amp;pid=ef67cbebf&amp;color=0,0,0&amp;vtp=1&amp;bt=1&amp;bbb=1&amp;hb=1&amp;hs=1"/>
              <p:cNvSpPr/>
              <p:nvPr/>
            </p:nvSpPr>
            <p:spPr>
              <a:xfrm>
                <a:off x="612648" y="468000"/>
                <a:ext cx="8449056" cy="18490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如图2所示的电压表使用较小量程时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，每一小格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，图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2读数为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。若使用的是较大量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程，则此时每一小格表示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，图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2读数为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6_BD.25_3#1559fab2e?htil=6&amp;sp=1&amp;pid=ef67cbebf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8449056" cy="1849057"/>
              </a:xfrm>
              <a:prstGeom prst="rect">
                <a:avLst/>
              </a:prstGeom>
              <a:blipFill>
                <a:blip r:embed="rId4"/>
                <a:stretch>
                  <a:fillRect l="-2597" r="-2237" b="-1155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AN.26_1#1559fab2e.blank?pid=ef67cbebf&amp;color=0,0,0&amp;vpa=12&amp;vtp=1&amp;bbb=1"/>
              <p:cNvSpPr/>
              <p:nvPr/>
            </p:nvSpPr>
            <p:spPr>
              <a:xfrm>
                <a:off x="1398460" y="1214950"/>
                <a:ext cx="738696" cy="402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𝟏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B_6_AN.26_1#1559fab2e.blank?pid=ef67cbebf&amp;color=0,0,0&amp;vpa=12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8460" y="1214950"/>
                <a:ext cx="738696" cy="40284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6_AN.27_1#1559fab2e.blank?pid=ef67cbebf&amp;color=0,0,0&amp;vpa=13&amp;vtp=1&amp;bbb=1"/>
              <p:cNvSpPr/>
              <p:nvPr/>
            </p:nvSpPr>
            <p:spPr>
              <a:xfrm>
                <a:off x="4444873" y="1214950"/>
                <a:ext cx="951421" cy="402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𝟒𝟎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6" name="QB_6_AN.27_1#1559fab2e.blank?pid=ef67cbebf&amp;color=0,0,0&amp;vpa=1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4873" y="1214950"/>
                <a:ext cx="951421" cy="40284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6_AN.28_1#1559fab2e.blank?pid=ef67cbebf&amp;color=0,0,0&amp;vpa=14&amp;vtp=1&amp;bbb=1"/>
              <p:cNvSpPr/>
              <p:nvPr/>
            </p:nvSpPr>
            <p:spPr>
              <a:xfrm>
                <a:off x="4598860" y="1846267"/>
                <a:ext cx="738696" cy="402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𝟓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7" name="QB_6_AN.28_1#1559fab2e.blank?pid=ef67cbebf&amp;color=0,0,0&amp;vpa=14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8860" y="1846267"/>
                <a:ext cx="738696" cy="40284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B_6_AN.29_1#1559fab2e.blank?pid=ef67cbebf&amp;color=0,0,0&amp;vpa=15&amp;vtp=1&amp;bbb=1"/>
              <p:cNvSpPr/>
              <p:nvPr/>
            </p:nvSpPr>
            <p:spPr>
              <a:xfrm>
                <a:off x="7657974" y="1846267"/>
                <a:ext cx="738696" cy="402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𝟕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8" name="QB_6_AN.29_1#1559fab2e.blank?pid=ef67cbebf&amp;color=0,0,0&amp;vpa=1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7974" y="1846267"/>
                <a:ext cx="738696" cy="40284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QB_6_AS.30_1#1559fab2e?pid=ef67cbebf&amp;color=0,0,0&amp;vtp=1&amp;bbb=1&amp;hb=1&amp;hs=1"/>
              <p:cNvSpPr/>
              <p:nvPr/>
            </p:nvSpPr>
            <p:spPr>
              <a:xfrm>
                <a:off x="612648" y="2324740"/>
                <a:ext cx="10963656" cy="12158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电压表使用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0∼3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量程时，每一小格表示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0.1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，读数为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1.40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使用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0∼15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量程时，每一小格表示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0.5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，读数为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7.0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9" name="QB_6_AS.30_1#1559fab2e?pid=ef67cbebf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2324740"/>
                <a:ext cx="10963656" cy="1215835"/>
              </a:xfrm>
              <a:prstGeom prst="rect">
                <a:avLst/>
              </a:prstGeom>
              <a:blipFill>
                <a:blip r:embed="rId9"/>
                <a:stretch>
                  <a:fillRect l="-2002" r="-3393" b="-17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b6c71798?sp=1&amp;pid=a4a1b9410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迁移应用</a:t>
            </a:r>
            <a:endParaRPr lang="en-US" altLang="zh-CN" sz="3000" dirty="0">
              <a:solidFill>
                <a:srgbClr val="000000"/>
              </a:solidFill>
            </a:endParaRPr>
          </a:p>
        </p:txBody>
      </p:sp>
      <p:pic>
        <p:nvPicPr>
          <p:cNvPr id="3" name="QB_5_BD.31_1#5621cab6a?htil=7&amp;pid=7b6c71798&amp;color=0,0,0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10139" y="1153540"/>
            <a:ext cx="2551176" cy="113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BD.31_2#5621cab6a?htil=7&amp;sp=1&amp;pid=7b6c71798&amp;color=0,0,0&amp;vtp=1&amp;bbb=1&amp;hb=1&amp;hs=1"/>
              <p:cNvSpPr/>
              <p:nvPr/>
            </p:nvSpPr>
            <p:spPr>
              <a:xfrm>
                <a:off x="612648" y="1135253"/>
                <a:ext cx="8284464" cy="12158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如图所示为某次测量时电压表刻度盘的情形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，若当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时使用的是该表的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</m:t>
                    </m:r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～</m:t>
                    </m:r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量程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，那么电压表读数为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5_BD.31_2#5621cab6a?htil=7&amp;sp=1&amp;pid=7b6c71798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35253"/>
                <a:ext cx="8284464" cy="1215835"/>
              </a:xfrm>
              <a:prstGeom prst="rect">
                <a:avLst/>
              </a:prstGeom>
              <a:blipFill>
                <a:blip r:embed="rId4"/>
                <a:stretch>
                  <a:fillRect l="-2649" b="-17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N.32_1#5621cab6a.blank?pid=7b6c71798&amp;color=0,0,0&amp;vpa=16&amp;vtp=1&amp;bbb=1"/>
              <p:cNvSpPr/>
              <p:nvPr/>
            </p:nvSpPr>
            <p:spPr>
              <a:xfrm>
                <a:off x="597567" y="2507615"/>
                <a:ext cx="4059746" cy="41078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𝟏𝟓</m:t>
                    </m:r>
                  </m:oMath>
                </a14:m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（1.14～1.16均可）</a:t>
                </a:r>
                <a:endParaRPr lang="en-US" altLang="zh-CN" sz="1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5" name="QB_5_AN.32_1#5621cab6a.blank?pid=7b6c71798&amp;color=0,0,0&amp;vpa=1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567" y="2507615"/>
                <a:ext cx="4059746" cy="410782"/>
              </a:xfrm>
              <a:prstGeom prst="rect">
                <a:avLst/>
              </a:prstGeom>
              <a:blipFill>
                <a:blip r:embed="rId5"/>
                <a:stretch>
                  <a:fillRect t="-36765" r="-2252" b="-514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5_AN.33_1#5621cab6a.blank?pid=7b6c71798&amp;color=0,0,0&amp;vpa=17&amp;vtp=1&amp;bbb=1"/>
              <p:cNvSpPr/>
              <p:nvPr/>
            </p:nvSpPr>
            <p:spPr>
              <a:xfrm>
                <a:off x="3455066" y="3125216"/>
                <a:ext cx="3491421" cy="41078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𝟕</m:t>
                    </m:r>
                  </m:oMath>
                </a14:m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（5.6～5.8均可）</a:t>
                </a:r>
                <a:endParaRPr lang="en-US" altLang="zh-CN" sz="1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6" name="QB_5_AN.33_1#5621cab6a.blank?pid=7b6c71798&amp;color=0,0,0&amp;vpa=1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5066" y="3125216"/>
                <a:ext cx="3491421" cy="410782"/>
              </a:xfrm>
              <a:prstGeom prst="rect">
                <a:avLst/>
              </a:prstGeom>
              <a:blipFill>
                <a:blip r:embed="rId6"/>
                <a:stretch>
                  <a:fillRect t="-37313" r="-2443" b="-522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5_AS.34_1#5621cab6a?pid=7b6c71798&amp;color=0,0,0&amp;vtp=1&amp;bbb=1&amp;hb=1&amp;hs=1"/>
              <p:cNvSpPr/>
              <p:nvPr/>
            </p:nvSpPr>
            <p:spPr>
              <a:xfrm>
                <a:off x="612648" y="3629660"/>
                <a:ext cx="10963656" cy="2511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～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量程的分度值是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0.1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，要向后估读一位，读数为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1.15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由于最后一位是估读的，有偶然误差，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1.14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～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1.16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都算正确）。</a:t>
                </a: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～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15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量程的分度值为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0.5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，只要求读到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0.1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这一位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，所以读数为</a:t>
                </a:r>
              </a:p>
              <a:p>
                <a:pPr latinLnBrk="1">
                  <a:lnSpc>
                    <a:spcPts val="50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5.7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5.6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～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5.8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都算正确）。</a:t>
                </a:r>
                <a:endParaRPr lang="en-US" altLang="zh-CN" sz="28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7" name="QB_5_AS.34_1#5621cab6a?pid=7b6c71798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629660"/>
                <a:ext cx="10963656" cy="2511235"/>
              </a:xfrm>
              <a:prstGeom prst="rect">
                <a:avLst/>
              </a:prstGeom>
              <a:blipFill>
                <a:blip r:embed="rId7"/>
                <a:stretch>
                  <a:fillRect l="-2002" b="-84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B_5_BD.31_2#5621cab6a?htil=7&amp;sp=1&amp;pid=7b6c71798&amp;color=0,0,0&amp;vtp=1&amp;bbb=1&amp;hb=1&amp;hs=1">
                <a:extLst>
                  <a:ext uri="{FF2B5EF4-FFF2-40B4-BE49-F238E27FC236}">
                    <a16:creationId xmlns:a16="http://schemas.microsoft.com/office/drawing/2014/main" id="{1B67B00F-7039-365A-97CC-53D887B30F95}"/>
                  </a:ext>
                </a:extLst>
              </p:cNvPr>
              <p:cNvSpPr/>
              <p:nvPr/>
            </p:nvSpPr>
            <p:spPr>
              <a:xfrm>
                <a:off x="612648" y="2416175"/>
                <a:ext cx="10968012" cy="12013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，若当时使用的是该表的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</m:t>
                    </m:r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～</m:t>
                    </m:r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15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量程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，那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么电压表读数应为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8" name="QB_5_BD.31_2#5621cab6a?htil=7&amp;sp=1&amp;pid=7b6c71798&amp;color=0,0,0&amp;vtp=1&amp;bbb=1&amp;hb=1&amp;hs=1">
                <a:extLst>
                  <a:ext uri="{FF2B5EF4-FFF2-40B4-BE49-F238E27FC236}">
                    <a16:creationId xmlns:a16="http://schemas.microsoft.com/office/drawing/2014/main" id="{1B67B00F-7039-365A-97CC-53D887B30F9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2416175"/>
                <a:ext cx="10968012" cy="1201357"/>
              </a:xfrm>
              <a:prstGeom prst="rect">
                <a:avLst/>
              </a:prstGeom>
              <a:blipFill>
                <a:blip r:embed="rId8"/>
                <a:stretch>
                  <a:fillRect l="-2001" r="-1167" b="-182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8458d7af0?pid=a4a1b9410&amp;color=0,0,0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2111" y="682884"/>
            <a:ext cx="246888" cy="210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4_BD#8458d7af0?pid=a4a1b9410&amp;color=0,0,0&amp;vtp=1&amp;bt=1&amp;bbb=1"/>
              <p:cNvSpPr/>
              <p:nvPr/>
            </p:nvSpPr>
            <p:spPr>
              <a:xfrm>
                <a:off x="612648" y="468000"/>
                <a:ext cx="10963656" cy="25109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实验目的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1" i="0" u="none" strike="noStrike" kern="1200" cap="none" spc="-10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</a:t>
                </a:r>
                <a:r>
                  <a:rPr kumimoji="0" lang="en-US" altLang="zh-CN" sz="2800" b="0" i="0" u="none" strike="noStrike" kern="1200" cap="none" spc="-10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学会使用游标卡尺测量小钢球的直径、小圆管的外径、教科书的厚度等。</a:t>
                </a:r>
                <a:endParaRPr kumimoji="0" lang="en-US" altLang="zh-CN" sz="2800" b="0" i="0" u="none" strike="noStrike" kern="1200" cap="none" spc="-10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学会使用螺旋测微器测量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4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纸的厚度和头发丝的直径。</a:t>
                </a:r>
                <a:endPara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学会电流表和电压表的读数方法。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P_4_BD#8458d7af0?pid=a4a1b941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2510917"/>
              </a:xfrm>
              <a:prstGeom prst="rect">
                <a:avLst/>
              </a:prstGeom>
              <a:blipFill>
                <a:blip r:embed="rId4"/>
                <a:stretch>
                  <a:fillRect l="-2002" r="-4004" b="-825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8458d7af0?pid=a4a1b9410&amp;color=0,0,0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2111" y="682884"/>
            <a:ext cx="246888" cy="210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4_BD#8458d7af0?pid=a4a1b9410&amp;color=0,0,0&amp;vtp=1&amp;bt=1&amp;bbb=1"/>
          <p:cNvSpPr/>
          <p:nvPr/>
        </p:nvSpPr>
        <p:spPr>
          <a:xfrm>
            <a:off x="612648" y="468000"/>
            <a:ext cx="10963656" cy="31589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</a:t>
            </a:r>
            <a:r>
              <a:rPr lang="en-US" altLang="zh-CN" sz="2800" b="1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实验思路</a:t>
            </a: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1.游标卡尺的读数原理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（1）结构及作用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游标卡尺是测量长度的较精密的仪器，它的主要部分由主尺和游</a:t>
            </a:r>
          </a:p>
          <a:p>
            <a:pPr marL="0" marR="0" lvl="0" indent="0" algn="l" defTabSz="914400" rtl="0" eaLnBrk="1" fontAlgn="auto" latinLnBrk="1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标尺构成，如图所示。</a:t>
            </a:r>
            <a:endParaRPr lang="en-US" altLang="zh-CN" sz="100" dirty="0"/>
          </a:p>
        </p:txBody>
      </p:sp>
      <p:pic>
        <p:nvPicPr>
          <p:cNvPr id="6" name="P_4_BD#8458d7af0?pid=a4a1b9410&amp;color=0,0,0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97119" y="3734440"/>
            <a:ext cx="6194714" cy="278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8458d7af0?sp=1&amp;pid=a4a1b9410&amp;color=0,0,0&amp;vtp=1&amp;bt=1&amp;bbb=1&amp;hb=1"/>
              <p:cNvSpPr/>
              <p:nvPr/>
            </p:nvSpPr>
            <p:spPr>
              <a:xfrm>
                <a:off x="612648" y="466344"/>
                <a:ext cx="10963656" cy="51020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（2）原理（以10分度为例）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主尺的单位刻度是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，游标尺上有10个小的等分刻度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，它们的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总长度等于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9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mm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，每一分度为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0.9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，因此游标尺上每一分度比主尺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的单位刻度小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当游标尺的零刻度线与主尺的零刻度线对齐时，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游标尺上的第一条刻度线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、第二条刻度线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依次与主尺的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刻度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线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mm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刻度线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分别相差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mm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mm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⋯⋯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游标尺上第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10条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刻度线正好对齐主尺上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9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mm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刻度线，这种游标卡尺可以准确到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其他不同精度的游标卡尺的原理也是一样的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P_4_BD#8458d7af0?sp=1&amp;pid=a4a1b941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6344"/>
                <a:ext cx="10963656" cy="5102035"/>
              </a:xfrm>
              <a:prstGeom prst="rect">
                <a:avLst/>
              </a:prstGeom>
              <a:blipFill>
                <a:blip r:embed="rId3"/>
                <a:stretch>
                  <a:fillRect l="-2002" r="-4727" b="-41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P_4_BD#8458d7af0?colgroup=16,3,8&amp;pid=a4a1b9410&amp;color=0,0,0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12879764"/>
                  </p:ext>
                </p:extLst>
              </p:nvPr>
            </p:nvGraphicFramePr>
            <p:xfrm>
              <a:off x="612648" y="466344"/>
              <a:ext cx="10917936" cy="3943287"/>
            </p:xfrm>
            <a:graphic>
              <a:graphicData uri="http://schemas.openxmlformats.org/drawingml/2006/table">
                <a:tbl>
                  <a:tblPr/>
                  <a:tblGrid>
                    <a:gridCol w="128016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88366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80720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57276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337413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571437">
                    <a:tc gridSpan="3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游标卡尺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精度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4200"/>
                            </a:lnSpc>
                          </a:pP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mm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测量结果［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𝑛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为游标</a:t>
                          </a:r>
                        </a:p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尺上正对刻度左侧的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小格数</a:t>
                          </a:r>
                          <a:r>
                            <a:rPr lang="en-US" altLang="zh-CN" sz="28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］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mm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65849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小格数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刻度总长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度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mm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主尺与游标尺每</a:t>
                          </a:r>
                        </a:p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小格长度差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4200"/>
                            </a:lnSpc>
                          </a:pP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mm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57111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+0.1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𝑛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57111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+0.05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𝑛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57111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+0.02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𝑛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7" name="P_4_BD#8458d7af0?colgroup=16,3,8&amp;pid=a4a1b9410&amp;color=0,0,0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12879764"/>
                  </p:ext>
                </p:extLst>
              </p:nvPr>
            </p:nvGraphicFramePr>
            <p:xfrm>
              <a:off x="612648" y="466344"/>
              <a:ext cx="10917936" cy="3943287"/>
            </p:xfrm>
            <a:graphic>
              <a:graphicData uri="http://schemas.openxmlformats.org/drawingml/2006/table">
                <a:tbl>
                  <a:tblPr/>
                  <a:tblGrid>
                    <a:gridCol w="128016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88366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80720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57276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337413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571437">
                    <a:tc gridSpan="3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游标卡尺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80233" t="-273" r="-215504" b="-84699"/>
                          </a:stretch>
                        </a:blipFill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23646" t="-273" r="-361" b="-8469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65849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小格数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68285" t="-34926" r="-412621" b="-1139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12798" t="-34926" r="-176573" b="-113971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57111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23646" t="-390426" r="-361" b="-22978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57111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23646" t="-490426" r="-361" b="-12978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57111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23646" t="-590426" r="-361" b="-2978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8458d7af0?sp=1&amp;pid=a4a1b9410&amp;color=0,0,0&amp;vtp=1&amp;bt=1&amp;bbb=1&amp;hb=1"/>
          <p:cNvSpPr/>
          <p:nvPr/>
        </p:nvSpPr>
        <p:spPr>
          <a:xfrm>
            <a:off x="612648" y="466344"/>
            <a:ext cx="10963656" cy="38066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（3）使用方法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校零位：使测量爪并拢，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查看游标尺与主尺上的零刻度线是否对齐，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否则加以修正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测量：将待测物放在两测量爪之间（注：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测一般物长用外测量爪，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测孔径等物体内部长度时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，用内测量爪，测深槽或深筒的深度时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，用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深度尺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），移动游标尺，使测量爪刚好与物体接触，即可读数。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8458d7af0?pid=a4a1b9410&amp;color=0,0,0&amp;vtp=1&amp;bt=1&amp;bbb=1&amp;hb=1"/>
              <p:cNvSpPr/>
              <p:nvPr/>
            </p:nvSpPr>
            <p:spPr>
              <a:xfrm>
                <a:off x="612648" y="468000"/>
                <a:ext cx="10963656" cy="31586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③读数：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.以游标尺零刻度线位置为准，在主尺上读取整毫米数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.看游标尺上第几条刻度线与主尺上的某一刻度线对齐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，从游标尺上读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𝐾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Δ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𝐿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，式中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𝐾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为与主尺某刻度线对齐的游标尺上第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𝐾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条刻度线，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Δ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为游标卡尺的精度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50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.读数为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𝐾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Δ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P_4_BD#8458d7af0?pid=a4a1b941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3158617"/>
              </a:xfrm>
              <a:prstGeom prst="rect">
                <a:avLst/>
              </a:prstGeom>
              <a:blipFill>
                <a:blip r:embed="rId3"/>
                <a:stretch>
                  <a:fillRect l="-2002" r="-1613" b="-65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8458d7af0?sp=1&amp;pid=a4a1b9410&amp;color=0,0,0&amp;vtp=1&amp;bt=1&amp;bbb=1"/>
          <p:cNvSpPr/>
          <p:nvPr/>
        </p:nvSpPr>
        <p:spPr>
          <a:xfrm>
            <a:off x="612648" y="466344"/>
            <a:ext cx="10963656" cy="44543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（4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）注意事项</a:t>
            </a: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①不管是10分度的游标卡尺，还是20分度、50分度的游标卡尺，在读</a:t>
            </a: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数时均不需要向后估读一位。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②读数时要使视线与尺垂直，避免产生视差。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③使用卡尺时应防止撞击，切不可用游标卡尺测量毛坯，以免损伤测</a:t>
            </a: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量爪。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④测量爪必须紧靠工件，用紧固螺钉把游标尺固定后再读数。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1143</Words>
  <Application>Microsoft Office PowerPoint</Application>
  <PresentationFormat>宽屏</PresentationFormat>
  <Paragraphs>199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2" baseType="lpstr">
      <vt:lpstr>SimSun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2024-05-07T05:21:41Z</dcterms:created>
  <dcterms:modified xsi:type="dcterms:W3CDTF">2024-05-07T05:58:38Z</dcterms:modified>
  <cp:category/>
  <cp:contentStatus/>
</cp:coreProperties>
</file>